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43891200" cy="32918400"/>
  <p:notesSz cx="6858000" cy="9144000"/>
  <p:defaultTextStyle>
    <a:defPPr>
      <a:defRPr lang="en-US"/>
    </a:defPPr>
    <a:lvl1pPr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1pPr>
    <a:lvl2pPr marL="2193925" indent="-1736725"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2pPr>
    <a:lvl3pPr marL="4387850" indent="-3473450"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3pPr>
    <a:lvl4pPr marL="6583363" indent="-5211763"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4pPr>
    <a:lvl5pPr marL="8777288" indent="-6948488" algn="l" defTabSz="2193925" rtl="0" fontAlgn="base">
      <a:spcBef>
        <a:spcPct val="0"/>
      </a:spcBef>
      <a:spcAft>
        <a:spcPct val="0"/>
      </a:spcAft>
      <a:defRPr sz="8600" kern="1200">
        <a:solidFill>
          <a:schemeClr val="tx1"/>
        </a:solidFill>
        <a:latin typeface="Arial" charset="0"/>
        <a:ea typeface="ＭＳ Ｐゴシック" pitchFamily="-65" charset="-128"/>
        <a:cs typeface="+mn-cs"/>
      </a:defRPr>
    </a:lvl5pPr>
    <a:lvl6pPr marL="2286000" algn="l" defTabSz="914400" rtl="0" eaLnBrk="1" latinLnBrk="0" hangingPunct="1">
      <a:defRPr sz="8600" kern="1200">
        <a:solidFill>
          <a:schemeClr val="tx1"/>
        </a:solidFill>
        <a:latin typeface="Arial" charset="0"/>
        <a:ea typeface="ＭＳ Ｐゴシック" pitchFamily="-65" charset="-128"/>
        <a:cs typeface="+mn-cs"/>
      </a:defRPr>
    </a:lvl6pPr>
    <a:lvl7pPr marL="2743200" algn="l" defTabSz="914400" rtl="0" eaLnBrk="1" latinLnBrk="0" hangingPunct="1">
      <a:defRPr sz="8600" kern="1200">
        <a:solidFill>
          <a:schemeClr val="tx1"/>
        </a:solidFill>
        <a:latin typeface="Arial" charset="0"/>
        <a:ea typeface="ＭＳ Ｐゴシック" pitchFamily="-65" charset="-128"/>
        <a:cs typeface="+mn-cs"/>
      </a:defRPr>
    </a:lvl7pPr>
    <a:lvl8pPr marL="3200400" algn="l" defTabSz="914400" rtl="0" eaLnBrk="1" latinLnBrk="0" hangingPunct="1">
      <a:defRPr sz="8600" kern="1200">
        <a:solidFill>
          <a:schemeClr val="tx1"/>
        </a:solidFill>
        <a:latin typeface="Arial" charset="0"/>
        <a:ea typeface="ＭＳ Ｐゴシック" pitchFamily="-65" charset="-128"/>
        <a:cs typeface="+mn-cs"/>
      </a:defRPr>
    </a:lvl8pPr>
    <a:lvl9pPr marL="3657600" algn="l" defTabSz="914400" rtl="0" eaLnBrk="1" latinLnBrk="0" hangingPunct="1">
      <a:defRPr sz="8600" kern="1200">
        <a:solidFill>
          <a:schemeClr val="tx1"/>
        </a:solidFill>
        <a:latin typeface="Arial" charset="0"/>
        <a:ea typeface="ＭＳ Ｐゴシック" pitchFamily="-65"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5771A1"/>
    <a:srgbClr val="DE6225"/>
    <a:srgbClr val="05275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30" d="100"/>
          <a:sy n="30" d="100"/>
        </p:scale>
        <p:origin x="1638" y="1716"/>
      </p:cViewPr>
      <p:guideLst>
        <p:guide orient="horz" pos="10368"/>
        <p:guide pos="1382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65"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65" charset="0"/>
              </a:defRPr>
            </a:lvl1pPr>
          </a:lstStyle>
          <a:p>
            <a:fld id="{69A8A471-016C-457B-A608-A5025910B889}" type="datetime1">
              <a:rPr lang="en-US"/>
              <a:pPr/>
              <a:t>4/6/2011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65"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65" charset="0"/>
              </a:defRPr>
            </a:lvl1pPr>
          </a:lstStyle>
          <a:p>
            <a:fld id="{80846A00-B685-4962-AA7F-0ED931F87FF4}"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pPr eaLnBrk="1" hangingPunct="1">
              <a:spcBef>
                <a:spcPct val="0"/>
              </a:spcBef>
            </a:pPr>
            <a:endParaRPr lang="en-US" smtClean="0">
              <a:ea typeface="ＭＳ Ｐゴシック" pitchFamily="-65" charset="-128"/>
            </a:endParaRPr>
          </a:p>
        </p:txBody>
      </p:sp>
      <p:sp>
        <p:nvSpPr>
          <p:cNvPr id="15364" name="Slide Number Placeholder 3"/>
          <p:cNvSpPr>
            <a:spLocks noGrp="1"/>
          </p:cNvSpPr>
          <p:nvPr>
            <p:ph type="sldNum" sz="quarter" idx="5"/>
          </p:nvPr>
        </p:nvSpPr>
        <p:spPr bwMode="auto">
          <a:ln>
            <a:miter lim="800000"/>
            <a:headEnd/>
            <a:tailEnd/>
          </a:ln>
        </p:spPr>
        <p:txBody>
          <a:bodyPr/>
          <a:lstStyle/>
          <a:p>
            <a:fld id="{CE9C0A25-C0C9-49FA-8792-692C8B1B2019}"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0B848552-81AA-4F73-9526-B2F2BF967A1F}" type="datetime1">
              <a:rPr lang="en-US"/>
              <a:pPr/>
              <a:t>4/6/2011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B6D6CF-C527-40AD-93A6-1F62474344D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F5A77B7-8C85-448E-89B6-11BBB56B18AD}" type="datetime1">
              <a:rPr lang="en-US"/>
              <a:pPr/>
              <a:t>4/6/2011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020AC9-51A0-4DA2-AE5C-49B447E4749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C55FB32-1B11-4250-A20B-BEDA15A8ABD0}" type="datetime1">
              <a:rPr lang="en-US"/>
              <a:pPr/>
              <a:t>4/6/2011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ABEC18-6B1E-4127-85B2-3963C751DB0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1B34D690-3678-426F-AAEE-37F08AF8D16D}" type="datetime1">
              <a:rPr lang="en-US"/>
              <a:pPr/>
              <a:t>4/6/2011</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6D615D41-9E00-4103-BAF7-82940CB0B69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44597150-42A6-4FEB-A881-F7E572650A4D}" type="datetime1">
              <a:rPr lang="en-US"/>
              <a:pPr/>
              <a:t>4/6/2011</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7306A313-15E8-4DBA-97CF-6F739EAC5AD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348CB635-BFC1-49F4-A669-6E23E1532D46}" type="datetime1">
              <a:rPr lang="en-US"/>
              <a:pPr/>
              <a:t>4/6/2011</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3B50BBBF-6435-4357-BF36-21EF34BBDBC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3620481-6718-4277-91BB-D56AC1239509}" type="datetime1">
              <a:rPr lang="en-US"/>
              <a:pPr/>
              <a:t>4/6/2011</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70ADA5D-1DA5-4490-A798-6384B83984F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B56CB5A-989B-4AAF-97DA-C526739919D1}" type="datetime1">
              <a:rPr lang="en-US"/>
              <a:pPr/>
              <a:t>4/6/2011</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F4134DBB-ABCD-4F64-82C2-23D29F612F3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rtlCol="0">
            <a:normAutofit/>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C487ED2-0038-4E13-A4DD-94C45999D9D9}" type="datetime1">
              <a:rPr lang="en-US"/>
              <a:pPr/>
              <a:t>4/6/2011</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1C48B02A-2D78-4164-9320-6AD875931D2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02CDFA2-AD16-4FE7-B33B-C1A2FC744363}" type="datetime1">
              <a:rPr lang="en-US"/>
              <a:pPr/>
              <a:t>4/6/2011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BEF855-38B1-4919-930D-220EA170873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D66823F-6DE2-4DE1-9B0F-3C05FA00DC74}" type="datetime1">
              <a:rPr lang="en-US"/>
              <a:pPr/>
              <a:t>4/6/2011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6AECDCD-BCFA-4620-AE85-B52B9004BBA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3925" y="1317625"/>
            <a:ext cx="39503350" cy="5486400"/>
          </a:xfrm>
          <a:prstGeom prst="rect">
            <a:avLst/>
          </a:prstGeom>
          <a:noFill/>
          <a:ln w="9525">
            <a:noFill/>
            <a:miter lim="800000"/>
            <a:headEnd/>
            <a:tailEnd/>
          </a:ln>
        </p:spPr>
        <p:txBody>
          <a:bodyPr vert="horz" wrap="square" lIns="438912" tIns="219456" rIns="438912" bIns="219456"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2193925" y="7680325"/>
            <a:ext cx="39503350" cy="21724938"/>
          </a:xfrm>
          <a:prstGeom prst="rect">
            <a:avLst/>
          </a:prstGeom>
          <a:noFill/>
          <a:ln w="9525">
            <a:noFill/>
            <a:miter lim="800000"/>
            <a:headEnd/>
            <a:tailEnd/>
          </a:ln>
        </p:spPr>
        <p:txBody>
          <a:bodyPr vert="horz" wrap="square" lIns="438912" tIns="219456" rIns="438912" bIns="2194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193925" y="30510163"/>
            <a:ext cx="10242550" cy="1752600"/>
          </a:xfrm>
          <a:prstGeom prst="rect">
            <a:avLst/>
          </a:prstGeom>
        </p:spPr>
        <p:txBody>
          <a:bodyPr vert="horz" wrap="square" lIns="438912" tIns="219456" rIns="438912" bIns="219456" numCol="1" anchor="ctr" anchorCtr="0" compatLnSpc="1">
            <a:prstTxWarp prst="textNoShape">
              <a:avLst/>
            </a:prstTxWarp>
          </a:bodyPr>
          <a:lstStyle>
            <a:lvl1pPr>
              <a:defRPr sz="5800">
                <a:solidFill>
                  <a:srgbClr val="898989"/>
                </a:solidFill>
              </a:defRPr>
            </a:lvl1pPr>
          </a:lstStyle>
          <a:p>
            <a:fld id="{166B1990-3884-4B89-BEA5-8A8511A82EA3}" type="datetime1">
              <a:rPr lang="en-US"/>
              <a:pPr/>
              <a:t>4/6/2011</a:t>
            </a:fld>
            <a:endParaRPr lang="en-US"/>
          </a:p>
        </p:txBody>
      </p:sp>
      <p:sp>
        <p:nvSpPr>
          <p:cNvPr id="5" name="Footer Placeholder 4"/>
          <p:cNvSpPr>
            <a:spLocks noGrp="1"/>
          </p:cNvSpPr>
          <p:nvPr>
            <p:ph type="ftr" sz="quarter" idx="3"/>
          </p:nvPr>
        </p:nvSpPr>
        <p:spPr>
          <a:xfrm>
            <a:off x="14995525" y="30510163"/>
            <a:ext cx="13900150" cy="1752600"/>
          </a:xfrm>
          <a:prstGeom prst="rect">
            <a:avLst/>
          </a:prstGeom>
        </p:spPr>
        <p:txBody>
          <a:bodyPr vert="horz" wrap="square" lIns="438912" tIns="219456" rIns="438912" bIns="219456" numCol="1" anchor="ctr" anchorCtr="0" compatLnSpc="1">
            <a:prstTxWarp prst="textNoShape">
              <a:avLst/>
            </a:prstTxWarp>
          </a:bodyPr>
          <a:lstStyle>
            <a:lvl1pPr algn="ctr">
              <a:defRPr sz="5800">
                <a:solidFill>
                  <a:srgbClr val="898989"/>
                </a:solidFill>
              </a:defRPr>
            </a:lvl1pPr>
          </a:lstStyle>
          <a:p>
            <a:endParaRPr lang="en-US"/>
          </a:p>
        </p:txBody>
      </p:sp>
      <p:sp>
        <p:nvSpPr>
          <p:cNvPr id="6" name="Slide Number Placeholder 5"/>
          <p:cNvSpPr>
            <a:spLocks noGrp="1"/>
          </p:cNvSpPr>
          <p:nvPr>
            <p:ph type="sldNum" sz="quarter" idx="4"/>
          </p:nvPr>
        </p:nvSpPr>
        <p:spPr>
          <a:xfrm>
            <a:off x="31454725" y="30510163"/>
            <a:ext cx="10242550" cy="1752600"/>
          </a:xfrm>
          <a:prstGeom prst="rect">
            <a:avLst/>
          </a:prstGeom>
        </p:spPr>
        <p:txBody>
          <a:bodyPr vert="horz" wrap="square" lIns="438912" tIns="219456" rIns="438912" bIns="219456" numCol="1" anchor="ctr" anchorCtr="0" compatLnSpc="1">
            <a:prstTxWarp prst="textNoShape">
              <a:avLst/>
            </a:prstTxWarp>
          </a:bodyPr>
          <a:lstStyle>
            <a:lvl1pPr algn="r">
              <a:defRPr sz="5800">
                <a:solidFill>
                  <a:srgbClr val="898989"/>
                </a:solidFill>
              </a:defRPr>
            </a:lvl1pPr>
          </a:lstStyle>
          <a:p>
            <a:fld id="{0E22D719-5882-4C18-ABB8-2279E677049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3925" rtl="0" eaLnBrk="1" fontAlgn="base" hangingPunct="1">
        <a:spcBef>
          <a:spcPct val="0"/>
        </a:spcBef>
        <a:spcAft>
          <a:spcPct val="0"/>
        </a:spcAft>
        <a:defRPr sz="21100" kern="1200">
          <a:solidFill>
            <a:schemeClr val="tx1"/>
          </a:solidFill>
          <a:latin typeface="+mj-lt"/>
          <a:ea typeface="ＭＳ Ｐゴシック" pitchFamily="-108" charset="-128"/>
          <a:cs typeface="ＭＳ Ｐゴシック" pitchFamily="-108" charset="-128"/>
        </a:defRPr>
      </a:lvl1pPr>
      <a:lvl2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2pPr>
      <a:lvl3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3pPr>
      <a:lvl4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4pPr>
      <a:lvl5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5pPr>
      <a:lvl6pPr marL="4572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6pPr>
      <a:lvl7pPr marL="9144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7pPr>
      <a:lvl8pPr marL="13716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8pPr>
      <a:lvl9pPr marL="18288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9pPr>
    </p:titleStyle>
    <p:bodyStyle>
      <a:lvl1pPr marL="1644650" indent="-1644650" algn="l" defTabSz="2193925" rtl="0" eaLnBrk="1" fontAlgn="base" hangingPunct="1">
        <a:spcBef>
          <a:spcPct val="20000"/>
        </a:spcBef>
        <a:spcAft>
          <a:spcPct val="0"/>
        </a:spcAft>
        <a:buFont typeface="Arial" charset="0"/>
        <a:buChar char="•"/>
        <a:defRPr sz="15400" kern="1200">
          <a:solidFill>
            <a:schemeClr val="tx1"/>
          </a:solidFill>
          <a:latin typeface="+mn-lt"/>
          <a:ea typeface="ＭＳ Ｐゴシック" pitchFamily="-108" charset="-128"/>
          <a:cs typeface="ＭＳ Ｐゴシック" pitchFamily="-108" charset="-128"/>
        </a:defRPr>
      </a:lvl1pPr>
      <a:lvl2pPr marL="3565525" indent="-1371600" algn="l" defTabSz="2193925" rtl="0" eaLnBrk="1" fontAlgn="base" hangingPunct="1">
        <a:spcBef>
          <a:spcPct val="20000"/>
        </a:spcBef>
        <a:spcAft>
          <a:spcPct val="0"/>
        </a:spcAft>
        <a:buFont typeface="Arial" charset="0"/>
        <a:buChar char="–"/>
        <a:defRPr sz="13400" kern="1200">
          <a:solidFill>
            <a:schemeClr val="tx1"/>
          </a:solidFill>
          <a:latin typeface="+mn-lt"/>
          <a:ea typeface="ＭＳ Ｐゴシック" pitchFamily="-108" charset="-128"/>
          <a:cs typeface="+mn-cs"/>
        </a:defRPr>
      </a:lvl2pPr>
      <a:lvl3pPr marL="5486400" indent="-1096963" algn="l" defTabSz="2193925" rtl="0" eaLnBrk="1" fontAlgn="base" hangingPunct="1">
        <a:spcBef>
          <a:spcPct val="20000"/>
        </a:spcBef>
        <a:spcAft>
          <a:spcPct val="0"/>
        </a:spcAft>
        <a:buFont typeface="Arial" charset="0"/>
        <a:buChar char="•"/>
        <a:defRPr sz="11500" kern="1200">
          <a:solidFill>
            <a:schemeClr val="tx1"/>
          </a:solidFill>
          <a:latin typeface="+mn-lt"/>
          <a:ea typeface="ＭＳ Ｐゴシック" pitchFamily="-108" charset="-128"/>
          <a:cs typeface="+mn-cs"/>
        </a:defRPr>
      </a:lvl3pPr>
      <a:lvl4pPr marL="7680325"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4pPr>
      <a:lvl5pPr marL="9874250"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35000">
              <a:srgbClr val="DE6225"/>
            </a:gs>
            <a:gs pos="90000">
              <a:schemeClr val="bg1"/>
            </a:gs>
          </a:gsLst>
          <a:lin ang="15300000" scaled="0"/>
          <a:tileRect/>
        </a:gradFill>
        <a:effectLst/>
      </p:bgPr>
    </p:bg>
    <p:spTree>
      <p:nvGrpSpPr>
        <p:cNvPr id="1" name=""/>
        <p:cNvGrpSpPr/>
        <p:nvPr/>
      </p:nvGrpSpPr>
      <p:grpSpPr>
        <a:xfrm>
          <a:off x="0" y="0"/>
          <a:ext cx="0" cy="0"/>
          <a:chOff x="0" y="0"/>
          <a:chExt cx="0" cy="0"/>
        </a:xfrm>
      </p:grpSpPr>
      <p:sp>
        <p:nvSpPr>
          <p:cNvPr id="41" name="Rectangle 35"/>
          <p:cNvSpPr>
            <a:spLocks noChangeArrowheads="1"/>
          </p:cNvSpPr>
          <p:nvPr/>
        </p:nvSpPr>
        <p:spPr bwMode="auto">
          <a:xfrm>
            <a:off x="1143000" y="28395275"/>
            <a:ext cx="9829800" cy="3380125"/>
          </a:xfrm>
          <a:prstGeom prst="rect">
            <a:avLst/>
          </a:prstGeom>
          <a:solidFill>
            <a:schemeClr val="bg1"/>
          </a:solidFill>
          <a:ln w="9525">
            <a:noFill/>
            <a:miter lim="800000"/>
            <a:headEnd/>
            <a:tailEnd/>
          </a:ln>
        </p:spPr>
        <p:txBody>
          <a:bodyPr lIns="360000" tIns="360000" rIns="360000" bIns="360000"/>
          <a:lstStyle/>
          <a:p>
            <a:pPr>
              <a:spcBef>
                <a:spcPct val="50000"/>
              </a:spcBef>
            </a:pPr>
            <a:r>
              <a:rPr lang="en-US" sz="2800" dirty="0" smtClean="0"/>
              <a:t>		                                                                      </a:t>
            </a:r>
          </a:p>
          <a:p>
            <a:pPr>
              <a:spcBef>
                <a:spcPct val="50000"/>
              </a:spcBef>
            </a:pPr>
            <a:r>
              <a:rPr lang="en-US" sz="2800" dirty="0" smtClean="0">
                <a:solidFill>
                  <a:srgbClr val="FF0000"/>
                </a:solidFill>
              </a:rPr>
              <a:t> </a:t>
            </a:r>
            <a:r>
              <a:rPr lang="en-US" sz="2800" dirty="0" smtClean="0">
                <a:solidFill>
                  <a:srgbClr val="FF0000"/>
                </a:solidFill>
              </a:rPr>
              <a:t>                                          </a:t>
            </a:r>
            <a:endParaRPr lang="en-US" sz="9600" dirty="0">
              <a:solidFill>
                <a:srgbClr val="FF0000"/>
              </a:solidFill>
            </a:endParaRPr>
          </a:p>
        </p:txBody>
      </p:sp>
      <p:cxnSp>
        <p:nvCxnSpPr>
          <p:cNvPr id="27" name="Straight Connector 26"/>
          <p:cNvCxnSpPr>
            <a:cxnSpLocks noChangeShapeType="1"/>
          </p:cNvCxnSpPr>
          <p:nvPr/>
        </p:nvCxnSpPr>
        <p:spPr bwMode="auto">
          <a:xfrm>
            <a:off x="0" y="4114800"/>
            <a:ext cx="43891200" cy="1588"/>
          </a:xfrm>
          <a:prstGeom prst="line">
            <a:avLst/>
          </a:prstGeom>
          <a:noFill/>
          <a:ln w="76200">
            <a:solidFill>
              <a:schemeClr val="bg1"/>
            </a:solidFill>
            <a:round/>
            <a:headEnd/>
            <a:tailEnd/>
          </a:ln>
          <a:effectLst>
            <a:outerShdw dist="23000" dir="5400000" rotWithShape="0">
              <a:srgbClr val="808080">
                <a:alpha val="34999"/>
              </a:srgbClr>
            </a:outerShdw>
          </a:effectLst>
        </p:spPr>
      </p:cxnSp>
      <p:sp>
        <p:nvSpPr>
          <p:cNvPr id="14339" name="Rectangle 5"/>
          <p:cNvSpPr>
            <a:spLocks noChangeArrowheads="1"/>
          </p:cNvSpPr>
          <p:nvPr/>
        </p:nvSpPr>
        <p:spPr bwMode="auto">
          <a:xfrm>
            <a:off x="1143000" y="2441575"/>
            <a:ext cx="41605200" cy="1292225"/>
          </a:xfrm>
          <a:prstGeom prst="rect">
            <a:avLst/>
          </a:prstGeom>
          <a:noFill/>
          <a:ln w="9525">
            <a:noFill/>
            <a:miter lim="800000"/>
            <a:headEnd/>
            <a:tailEnd/>
          </a:ln>
        </p:spPr>
        <p:txBody>
          <a:bodyPr lIns="91243" tIns="45614" rIns="91243" bIns="45614">
            <a:spAutoFit/>
          </a:bodyPr>
          <a:lstStyle/>
          <a:p>
            <a:pPr>
              <a:spcBef>
                <a:spcPct val="50000"/>
              </a:spcBef>
            </a:pPr>
            <a:r>
              <a:rPr lang="en-US" sz="5000" b="1" dirty="0" smtClean="0"/>
              <a:t>Salem Cherenet, Kyle Jacobs, </a:t>
            </a:r>
            <a:r>
              <a:rPr lang="en-US" sz="5000" b="1" dirty="0" err="1" smtClean="0"/>
              <a:t>Keng</a:t>
            </a:r>
            <a:r>
              <a:rPr lang="en-US" sz="5000" b="1" dirty="0" smtClean="0"/>
              <a:t> Hsu, Nicholas Fang</a:t>
            </a:r>
            <a:r>
              <a:rPr lang="en-US" sz="4800" b="1" dirty="0"/>
              <a:t/>
            </a:r>
            <a:br>
              <a:rPr lang="en-US" sz="4800" b="1" dirty="0"/>
            </a:br>
            <a:r>
              <a:rPr lang="en-US" sz="2800" b="1" dirty="0"/>
              <a:t>Department of </a:t>
            </a:r>
            <a:r>
              <a:rPr lang="en-US" sz="2800" b="1" dirty="0" smtClean="0"/>
              <a:t>Mechanical Engineering, </a:t>
            </a:r>
            <a:r>
              <a:rPr lang="en-US" sz="2800" b="1" dirty="0"/>
              <a:t>College of </a:t>
            </a:r>
            <a:r>
              <a:rPr lang="en-US" sz="2800" b="1" dirty="0" smtClean="0"/>
              <a:t>Engineering, </a:t>
            </a:r>
            <a:r>
              <a:rPr lang="en-US" sz="2800" b="1" dirty="0"/>
              <a:t>University of Illinois at Urbana-Champaign</a:t>
            </a:r>
          </a:p>
        </p:txBody>
      </p:sp>
      <p:sp>
        <p:nvSpPr>
          <p:cNvPr id="14341" name="Rectangle 35"/>
          <p:cNvSpPr>
            <a:spLocks noChangeArrowheads="1"/>
          </p:cNvSpPr>
          <p:nvPr/>
        </p:nvSpPr>
        <p:spPr bwMode="auto">
          <a:xfrm>
            <a:off x="32918400" y="23850600"/>
            <a:ext cx="9829800" cy="4191000"/>
          </a:xfrm>
          <a:prstGeom prst="rect">
            <a:avLst/>
          </a:prstGeom>
          <a:solidFill>
            <a:schemeClr val="bg1"/>
          </a:solidFill>
          <a:ln w="9525">
            <a:noFill/>
            <a:miter lim="800000"/>
            <a:headEnd/>
            <a:tailEnd/>
          </a:ln>
        </p:spPr>
        <p:txBody>
          <a:bodyPr lIns="360000" tIns="360000" rIns="360000" bIns="360000"/>
          <a:lstStyle/>
          <a:p>
            <a:pPr>
              <a:spcBef>
                <a:spcPct val="50000"/>
              </a:spcBef>
            </a:pPr>
            <a:r>
              <a:rPr lang="en-GB" sz="4000" b="1" dirty="0">
                <a:solidFill>
                  <a:srgbClr val="CC3300"/>
                </a:solidFill>
              </a:rPr>
              <a:t>Acknowledgments</a:t>
            </a:r>
          </a:p>
          <a:p>
            <a:endParaRPr lang="en-US" sz="2800" dirty="0"/>
          </a:p>
          <a:p>
            <a:r>
              <a:rPr lang="en-US" sz="2800" dirty="0" smtClean="0"/>
              <a:t>I would like to thank Kyle Jacobs for being my graduate mentor, </a:t>
            </a:r>
            <a:r>
              <a:rPr lang="en-US" sz="2800" dirty="0" err="1" smtClean="0"/>
              <a:t>Keng</a:t>
            </a:r>
            <a:r>
              <a:rPr lang="en-US" sz="2800" dirty="0" smtClean="0"/>
              <a:t> Hsu, and Nicholas Fang for advising me. Special thanks to Shell Co. and ISUR program for sponsoring my research. </a:t>
            </a:r>
            <a:endParaRPr lang="en-US" sz="2800" dirty="0"/>
          </a:p>
        </p:txBody>
      </p:sp>
      <p:sp>
        <p:nvSpPr>
          <p:cNvPr id="14342" name="Rectangle 34"/>
          <p:cNvSpPr>
            <a:spLocks noChangeArrowheads="1"/>
          </p:cNvSpPr>
          <p:nvPr/>
        </p:nvSpPr>
        <p:spPr bwMode="auto">
          <a:xfrm>
            <a:off x="32918400" y="16916400"/>
            <a:ext cx="9829800" cy="6248400"/>
          </a:xfrm>
          <a:prstGeom prst="rect">
            <a:avLst/>
          </a:prstGeom>
          <a:solidFill>
            <a:schemeClr val="bg1"/>
          </a:solidFill>
          <a:ln w="9525">
            <a:noFill/>
            <a:miter lim="800000"/>
            <a:headEnd/>
            <a:tailEnd/>
          </a:ln>
        </p:spPr>
        <p:txBody>
          <a:bodyPr lIns="360000" tIns="360000" rIns="360000" bIns="360000"/>
          <a:lstStyle/>
          <a:p>
            <a:pPr>
              <a:spcBef>
                <a:spcPct val="50000"/>
              </a:spcBef>
            </a:pPr>
            <a:r>
              <a:rPr lang="en-GB" sz="4000" b="1" dirty="0" smtClean="0">
                <a:solidFill>
                  <a:srgbClr val="CC3300"/>
                </a:solidFill>
              </a:rPr>
              <a:t>Recommendations</a:t>
            </a:r>
            <a:endParaRPr lang="en-GB" sz="4000" b="1" dirty="0">
              <a:solidFill>
                <a:srgbClr val="CC3300"/>
              </a:solidFill>
            </a:endParaRPr>
          </a:p>
          <a:p>
            <a:endParaRPr lang="en-US" sz="2800" dirty="0"/>
          </a:p>
          <a:p>
            <a:r>
              <a:rPr lang="en-US" sz="2800" dirty="0" smtClean="0"/>
              <a:t>If this system works as predicted, then some more parameters could be added to make it more efficient and accurate. One of the things </a:t>
            </a:r>
            <a:r>
              <a:rPr lang="en-US" sz="2800" dirty="0" smtClean="0"/>
              <a:t>one can do is</a:t>
            </a:r>
            <a:r>
              <a:rPr lang="en-US" sz="2800" dirty="0" smtClean="0"/>
              <a:t> </a:t>
            </a:r>
            <a:r>
              <a:rPr lang="en-US" sz="2800" dirty="0" smtClean="0"/>
              <a:t>to implement </a:t>
            </a:r>
            <a:r>
              <a:rPr lang="en-US" sz="2800" dirty="0" smtClean="0"/>
              <a:t>a </a:t>
            </a:r>
            <a:r>
              <a:rPr lang="en-US" sz="2800" dirty="0" smtClean="0"/>
              <a:t>robotic arm to control the motion of the magnetic bar by tracking the position of the alumina film instead of doing it manually. </a:t>
            </a:r>
          </a:p>
          <a:p>
            <a:endParaRPr lang="en-US" sz="2800" dirty="0"/>
          </a:p>
          <a:p>
            <a:r>
              <a:rPr lang="en-US" sz="2800" dirty="0" smtClean="0"/>
              <a:t>Another thing </a:t>
            </a:r>
            <a:r>
              <a:rPr lang="en-US" sz="2800" dirty="0" smtClean="0"/>
              <a:t>I recommend is incorporating a tracking system for the film </a:t>
            </a:r>
            <a:r>
              <a:rPr lang="en-US" sz="2800" dirty="0" smtClean="0"/>
              <a:t>since it is hard to see where it is in the buffer and/or acetone solution visually. </a:t>
            </a:r>
            <a:endParaRPr lang="en-US" sz="2800" dirty="0"/>
          </a:p>
        </p:txBody>
      </p:sp>
      <p:sp>
        <p:nvSpPr>
          <p:cNvPr id="14343" name="Rectangle 33"/>
          <p:cNvSpPr>
            <a:spLocks noChangeArrowheads="1"/>
          </p:cNvSpPr>
          <p:nvPr/>
        </p:nvSpPr>
        <p:spPr bwMode="auto">
          <a:xfrm>
            <a:off x="1143000" y="19964400"/>
            <a:ext cx="9829800" cy="7415212"/>
          </a:xfrm>
          <a:prstGeom prst="rect">
            <a:avLst/>
          </a:prstGeom>
          <a:solidFill>
            <a:schemeClr val="bg1"/>
          </a:solidFill>
          <a:ln w="9525">
            <a:noFill/>
            <a:miter lim="800000"/>
            <a:headEnd/>
            <a:tailEnd/>
          </a:ln>
        </p:spPr>
        <p:txBody>
          <a:bodyPr lIns="360000" tIns="360000" rIns="360000" bIns="360000"/>
          <a:lstStyle/>
          <a:p>
            <a:pPr>
              <a:spcBef>
                <a:spcPct val="50000"/>
              </a:spcBef>
            </a:pPr>
            <a:r>
              <a:rPr lang="en-GB" sz="4000" b="1" dirty="0" smtClean="0">
                <a:solidFill>
                  <a:srgbClr val="CC3300"/>
                </a:solidFill>
              </a:rPr>
              <a:t>Objective</a:t>
            </a:r>
            <a:endParaRPr lang="en-GB" sz="4000" b="1" dirty="0">
              <a:solidFill>
                <a:srgbClr val="CC3300"/>
              </a:solidFill>
            </a:endParaRPr>
          </a:p>
          <a:p>
            <a:r>
              <a:rPr lang="en-US" sz="2800" dirty="0"/>
              <a:t> </a:t>
            </a:r>
            <a:endParaRPr lang="en-US" sz="2800" b="1" dirty="0" smtClean="0"/>
          </a:p>
          <a:p>
            <a:r>
              <a:rPr lang="en-US" sz="2800" dirty="0" smtClean="0"/>
              <a:t>The main purpose of this research is to create a system that is capable of:</a:t>
            </a:r>
          </a:p>
          <a:p>
            <a:endParaRPr lang="en-US" sz="2800" dirty="0"/>
          </a:p>
          <a:p>
            <a:pPr marL="514350" indent="-514350">
              <a:buAutoNum type="arabicParenR"/>
            </a:pPr>
            <a:r>
              <a:rPr lang="en-US" sz="2800" dirty="0" smtClean="0"/>
              <a:t>Changing the buffer solution with acetone solution</a:t>
            </a:r>
          </a:p>
          <a:p>
            <a:pPr marL="514350" indent="-514350">
              <a:buAutoNum type="arabicParenR"/>
            </a:pPr>
            <a:endParaRPr lang="en-US" sz="2800" dirty="0" smtClean="0"/>
          </a:p>
          <a:p>
            <a:pPr marL="514350" indent="-514350">
              <a:buAutoNum type="arabicParenR"/>
            </a:pPr>
            <a:r>
              <a:rPr lang="en-US" sz="2800" dirty="0" smtClean="0"/>
              <a:t>Effectively deposit the PMMA free template onto the silicon wafer</a:t>
            </a:r>
          </a:p>
          <a:p>
            <a:pPr marL="514350" indent="-514350">
              <a:buAutoNum type="arabicParenR"/>
            </a:pPr>
            <a:endParaRPr lang="en-US" sz="2800" dirty="0" smtClean="0"/>
          </a:p>
          <a:p>
            <a:pPr marL="514350" indent="-514350">
              <a:buAutoNum type="arabicParenR"/>
            </a:pPr>
            <a:r>
              <a:rPr lang="en-US" sz="2800" dirty="0" smtClean="0"/>
              <a:t>Perform multiple deposition at once </a:t>
            </a:r>
            <a:endParaRPr lang="en-US" sz="2800" dirty="0"/>
          </a:p>
        </p:txBody>
      </p:sp>
      <p:sp>
        <p:nvSpPr>
          <p:cNvPr id="14344" name="Rectangle 29"/>
          <p:cNvSpPr>
            <a:spLocks noChangeArrowheads="1"/>
          </p:cNvSpPr>
          <p:nvPr/>
        </p:nvSpPr>
        <p:spPr bwMode="auto">
          <a:xfrm>
            <a:off x="1143000" y="4724400"/>
            <a:ext cx="9829800" cy="14478000"/>
          </a:xfrm>
          <a:prstGeom prst="rect">
            <a:avLst/>
          </a:prstGeom>
          <a:solidFill>
            <a:schemeClr val="bg1"/>
          </a:solidFill>
          <a:ln w="9525">
            <a:noFill/>
            <a:miter lim="800000"/>
            <a:headEnd/>
            <a:tailEnd/>
          </a:ln>
        </p:spPr>
        <p:txBody>
          <a:bodyPr lIns="360000" tIns="360000" rIns="360000" bIns="360000"/>
          <a:lstStyle/>
          <a:p>
            <a:pPr>
              <a:spcBef>
                <a:spcPct val="50000"/>
              </a:spcBef>
            </a:pPr>
            <a:r>
              <a:rPr lang="en-GB" sz="4000" b="1" dirty="0">
                <a:solidFill>
                  <a:srgbClr val="CC3300"/>
                </a:solidFill>
              </a:rPr>
              <a:t>Introduction</a:t>
            </a:r>
          </a:p>
          <a:p>
            <a:r>
              <a:rPr lang="en-US" sz="2800" b="1" dirty="0"/>
              <a:t> </a:t>
            </a:r>
            <a:endParaRPr lang="en-US" sz="2800" dirty="0"/>
          </a:p>
          <a:p>
            <a:r>
              <a:rPr lang="en-AU" sz="2800" dirty="0"/>
              <a:t>Silicon </a:t>
            </a:r>
            <a:r>
              <a:rPr lang="en-AU" sz="2800" dirty="0" err="1"/>
              <a:t>Nanowire</a:t>
            </a:r>
            <a:r>
              <a:rPr lang="en-AU" sz="2800" dirty="0"/>
              <a:t> (</a:t>
            </a:r>
            <a:r>
              <a:rPr lang="en-AU" sz="2800" dirty="0" err="1"/>
              <a:t>SiNWs</a:t>
            </a:r>
            <a:r>
              <a:rPr lang="en-AU" sz="2800" dirty="0"/>
              <a:t>) fabrication can be achieved through several different techniques including </a:t>
            </a:r>
            <a:r>
              <a:rPr lang="en-AU" sz="2800" dirty="0" err="1"/>
              <a:t>vapor</a:t>
            </a:r>
            <a:r>
              <a:rPr lang="en-AU" sz="2800" dirty="0"/>
              <a:t>-liquid-solid mechanism (VLS), deep reactive ion etching (DRIE), metal-assisted chemical wet etching and more. However, each method separately fails to either restrict the growth of the nanowires in only one direction (axial) or have a diameter less than 100 nm with big separation between each ‘hole’. One of the ways to resolve these issues are using a process called chemical wet etching where metallic chromium/gold nanodots were first deposited onto the silicon wafer using anodic </a:t>
            </a:r>
            <a:r>
              <a:rPr lang="en-AU" sz="2800" dirty="0" smtClean="0"/>
              <a:t>aluminium </a:t>
            </a:r>
            <a:r>
              <a:rPr lang="en-AU" sz="2800" dirty="0"/>
              <a:t>oxide template and eventually chemical wet etching is carried out in a hydrogen peroxide and deionized water. In previous experiments, using this method, it was showed that the </a:t>
            </a:r>
            <a:r>
              <a:rPr lang="en-AU" sz="2800" dirty="0" smtClean="0"/>
              <a:t>silicon </a:t>
            </a:r>
            <a:r>
              <a:rPr lang="en-AU" sz="2800" dirty="0"/>
              <a:t>nanowires can be precisely controlled to a precision of 10 nm in the range of 40 to 80 nm that is uniform and well aligned. </a:t>
            </a:r>
            <a:endParaRPr lang="en-AU" sz="2800" dirty="0" smtClean="0"/>
          </a:p>
          <a:p>
            <a:endParaRPr lang="en-AU" sz="2800" dirty="0"/>
          </a:p>
          <a:p>
            <a:r>
              <a:rPr lang="en-AU" sz="2800" dirty="0" smtClean="0"/>
              <a:t>One of the biggest issues we face in this fabrication process is during the transfer of the anodic aluminium oxide template onto the silicon wafer. The aluminium oxide is a very thin film so to prevent it from falling apart, we support it with PMMA and let it sit in a buffer solution. The last step before depositing the template is transferring it from the buffer solution to an acetone solution to remove the PMMA. After this step is completed, we deposit the “PMMA free” template onto the silicon wafer.  However, we do not have a good way of executing the last two steps, which is causing in poor final result.</a:t>
            </a:r>
            <a:endParaRPr lang="en-US" sz="2800" dirty="0"/>
          </a:p>
        </p:txBody>
      </p:sp>
      <p:sp>
        <p:nvSpPr>
          <p:cNvPr id="31" name="Rectangle 30"/>
          <p:cNvSpPr>
            <a:spLocks noChangeArrowheads="1"/>
          </p:cNvSpPr>
          <p:nvPr/>
        </p:nvSpPr>
        <p:spPr bwMode="auto">
          <a:xfrm>
            <a:off x="11734800" y="4724400"/>
            <a:ext cx="9829800" cy="27051000"/>
          </a:xfrm>
          <a:prstGeom prst="rect">
            <a:avLst/>
          </a:prstGeom>
          <a:solidFill>
            <a:schemeClr val="bg1"/>
          </a:solidFill>
          <a:ln w="9525">
            <a:noFill/>
            <a:miter lim="800000"/>
            <a:headEnd/>
            <a:tailEnd/>
          </a:ln>
        </p:spPr>
        <p:txBody>
          <a:bodyPr lIns="360000" tIns="360000" rIns="360000" bIns="360000"/>
          <a:lstStyle/>
          <a:p>
            <a:pPr marL="381000" indent="-381000">
              <a:spcBef>
                <a:spcPct val="50000"/>
              </a:spcBef>
            </a:pPr>
            <a:r>
              <a:rPr lang="en-GB" sz="4000" b="1" dirty="0">
                <a:solidFill>
                  <a:srgbClr val="CC3300"/>
                </a:solidFill>
              </a:rPr>
              <a:t>Method</a:t>
            </a:r>
          </a:p>
          <a:p>
            <a:pPr marL="381000" indent="-381000"/>
            <a:endParaRPr lang="en-US" sz="2800" b="1" dirty="0"/>
          </a:p>
          <a:p>
            <a:pPr marL="381000" indent="-381000"/>
            <a:endParaRPr lang="en-US" sz="2800" dirty="0" smtClean="0"/>
          </a:p>
          <a:p>
            <a:pPr marL="381000" indent="-381000"/>
            <a:r>
              <a:rPr lang="en-US" sz="2800" dirty="0" smtClean="0"/>
              <a:t>	The first step is design. Having all the requirements in mind a simple sketch of the system was made. Once  a simple concept was achieved, it was translated to a 3D sketch.</a:t>
            </a:r>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a:p>
          <a:p>
            <a:pPr marL="381000" indent="-381000"/>
            <a:endParaRPr lang="en-US" sz="2800" dirty="0" smtClean="0"/>
          </a:p>
          <a:p>
            <a:pPr marL="381000" indent="-381000"/>
            <a:endParaRPr lang="en-US" sz="2800" dirty="0" smtClean="0"/>
          </a:p>
          <a:p>
            <a:pPr marL="381000" indent="-381000"/>
            <a:r>
              <a:rPr lang="en-US" sz="2800" dirty="0" smtClean="0"/>
              <a:t>	The picture above shows a snap shot of the 3D sketch of the alumina (aluminum oxide)  transferring system. The two tubes labeled ‘’A” and “B” are used for transferring a solution in and out respectively. The silicon wafer will be hold in the I–beam structure shown below. </a:t>
            </a:r>
          </a:p>
          <a:p>
            <a:pPr marL="381000" indent="-381000"/>
            <a:endParaRPr lang="en-US" sz="2800" dirty="0"/>
          </a:p>
          <a:p>
            <a:pPr marL="381000" indent="-381000"/>
            <a:r>
              <a:rPr lang="en-US" sz="2800" dirty="0" smtClean="0"/>
              <a:t>	</a:t>
            </a:r>
            <a:endParaRPr lang="en-US" sz="2800" dirty="0"/>
          </a:p>
        </p:txBody>
      </p:sp>
      <p:sp>
        <p:nvSpPr>
          <p:cNvPr id="14346" name="Rectangle 31"/>
          <p:cNvSpPr>
            <a:spLocks noChangeArrowheads="1"/>
          </p:cNvSpPr>
          <p:nvPr/>
        </p:nvSpPr>
        <p:spPr bwMode="auto">
          <a:xfrm>
            <a:off x="22326600" y="4724400"/>
            <a:ext cx="9829800" cy="27051000"/>
          </a:xfrm>
          <a:prstGeom prst="rect">
            <a:avLst/>
          </a:prstGeom>
          <a:solidFill>
            <a:schemeClr val="bg1"/>
          </a:solidFill>
          <a:ln w="9525">
            <a:noFill/>
            <a:miter lim="800000"/>
            <a:headEnd/>
            <a:tailEnd/>
          </a:ln>
        </p:spPr>
        <p:txBody>
          <a:bodyPr lIns="360000" tIns="360000" rIns="360000" bIns="360000"/>
          <a:lstStyle/>
          <a:p>
            <a:pPr>
              <a:spcBef>
                <a:spcPct val="50000"/>
              </a:spcBef>
            </a:pPr>
            <a:r>
              <a:rPr lang="en-GB" sz="4000" b="1" dirty="0" smtClean="0">
                <a:solidFill>
                  <a:srgbClr val="CC3300"/>
                </a:solidFill>
              </a:rPr>
              <a:t>Methods Continued</a:t>
            </a:r>
            <a:endParaRPr lang="en-GB" sz="4000" b="1" dirty="0">
              <a:solidFill>
                <a:srgbClr val="CC3300"/>
              </a:solidFill>
            </a:endParaRPr>
          </a:p>
          <a:p>
            <a:endParaRPr lang="en-US" sz="2800" dirty="0"/>
          </a:p>
          <a:p>
            <a:endParaRPr lang="en-US" sz="2800" dirty="0"/>
          </a:p>
          <a:p>
            <a:r>
              <a:rPr lang="en-US" sz="2800" dirty="0" smtClean="0"/>
              <a:t>The cubes at the base of the rectangle are there to restrict the motion of the I-beam in a predictable manner for the purpose of simplicity. </a:t>
            </a:r>
          </a:p>
          <a:p>
            <a:endParaRPr lang="en-US" sz="2800" dirty="0" smtClean="0"/>
          </a:p>
          <a:p>
            <a:r>
              <a:rPr lang="en-US" sz="2800" dirty="0" smtClean="0"/>
              <a:t>The motion is of the I-beam is controlled by a magnetic force attraction between the ‘’magnetic tip” (shown in Figure 3) and the magnetic bar shown in Figure 4. </a:t>
            </a:r>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pPr>
              <a:spcBef>
                <a:spcPct val="50000"/>
              </a:spcBef>
            </a:pPr>
            <a:r>
              <a:rPr lang="en-GB" sz="4000" b="1" dirty="0" smtClean="0">
                <a:solidFill>
                  <a:srgbClr val="CC3300"/>
                </a:solidFill>
              </a:rPr>
              <a:t>Results</a:t>
            </a:r>
            <a:endParaRPr lang="en-GB" sz="4000" b="1" dirty="0">
              <a:solidFill>
                <a:srgbClr val="CC3300"/>
              </a:solidFill>
            </a:endParaRPr>
          </a:p>
          <a:p>
            <a:pPr>
              <a:spcBef>
                <a:spcPct val="50000"/>
              </a:spcBef>
            </a:pPr>
            <a:r>
              <a:rPr lang="en-GB" sz="2800" dirty="0" smtClean="0"/>
              <a:t>A simulation of the Alumina Transfer system was made to analyze what kind of motion it could have. </a:t>
            </a:r>
            <a:r>
              <a:rPr lang="en-GB" sz="2800" dirty="0" smtClean="0"/>
              <a:t>T</a:t>
            </a:r>
            <a:r>
              <a:rPr lang="en-GB" sz="2800" dirty="0" smtClean="0"/>
              <a:t>he </a:t>
            </a:r>
            <a:r>
              <a:rPr lang="en-GB" sz="2800" dirty="0" smtClean="0"/>
              <a:t>I-beam </a:t>
            </a:r>
            <a:r>
              <a:rPr lang="en-GB" sz="2800" dirty="0" smtClean="0"/>
              <a:t>moved </a:t>
            </a:r>
            <a:r>
              <a:rPr lang="en-GB" sz="2800" dirty="0" smtClean="0"/>
              <a:t>in the straight </a:t>
            </a:r>
            <a:r>
              <a:rPr lang="en-GB" sz="2800" dirty="0" smtClean="0"/>
              <a:t>line </a:t>
            </a:r>
            <a:r>
              <a:rPr lang="en-GB" sz="2800" dirty="0" smtClean="0"/>
              <a:t>following the position of the ‘magnetic bar.’ However, in some situations where the bar magnet position was changed rapidly the I-beam could not keep up and as a result </a:t>
            </a:r>
            <a:r>
              <a:rPr lang="en-GB" sz="2800" dirty="0" smtClean="0"/>
              <a:t>falls </a:t>
            </a:r>
            <a:r>
              <a:rPr lang="en-GB" sz="2800" dirty="0" smtClean="0"/>
              <a:t>sideways as shown in Figure 5 below. </a:t>
            </a:r>
          </a:p>
          <a:p>
            <a:pPr>
              <a:spcBef>
                <a:spcPct val="50000"/>
              </a:spcBef>
            </a:pPr>
            <a:endParaRPr lang="en-GB" sz="2800" dirty="0"/>
          </a:p>
          <a:p>
            <a:pPr>
              <a:spcBef>
                <a:spcPct val="50000"/>
              </a:spcBef>
            </a:pPr>
            <a:r>
              <a:rPr lang="en-GB" sz="2800" dirty="0" smtClean="0"/>
              <a:t> </a:t>
            </a:r>
          </a:p>
          <a:p>
            <a:pPr>
              <a:spcBef>
                <a:spcPct val="50000"/>
              </a:spcBef>
            </a:pPr>
            <a:endParaRPr lang="en-GB" sz="2800" b="1" dirty="0" smtClean="0">
              <a:solidFill>
                <a:srgbClr val="CC3300"/>
              </a:solidFill>
            </a:endParaRPr>
          </a:p>
          <a:p>
            <a:pPr>
              <a:spcBef>
                <a:spcPct val="50000"/>
              </a:spcBef>
            </a:pPr>
            <a:endParaRPr lang="en-GB" sz="2800" dirty="0" smtClean="0"/>
          </a:p>
          <a:p>
            <a:r>
              <a:rPr lang="en-US" sz="2800" dirty="0"/>
              <a:t> </a:t>
            </a:r>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p:txBody>
      </p:sp>
      <p:sp>
        <p:nvSpPr>
          <p:cNvPr id="14347" name="Rectangle 32"/>
          <p:cNvSpPr>
            <a:spLocks noChangeArrowheads="1"/>
          </p:cNvSpPr>
          <p:nvPr/>
        </p:nvSpPr>
        <p:spPr bwMode="auto">
          <a:xfrm>
            <a:off x="32918400" y="4724400"/>
            <a:ext cx="9829800" cy="11430000"/>
          </a:xfrm>
          <a:prstGeom prst="rect">
            <a:avLst/>
          </a:prstGeom>
          <a:solidFill>
            <a:schemeClr val="bg1"/>
          </a:solidFill>
          <a:ln w="9525">
            <a:noFill/>
            <a:miter lim="800000"/>
            <a:headEnd/>
            <a:tailEnd/>
          </a:ln>
        </p:spPr>
        <p:txBody>
          <a:bodyPr lIns="360000" tIns="360000" rIns="360000" bIns="360000"/>
          <a:lstStyle/>
          <a:p>
            <a:pPr>
              <a:spcBef>
                <a:spcPct val="50000"/>
              </a:spcBef>
            </a:pPr>
            <a:r>
              <a:rPr lang="en-GB" sz="4000" b="1" dirty="0" smtClean="0">
                <a:solidFill>
                  <a:srgbClr val="CC3300"/>
                </a:solidFill>
              </a:rPr>
              <a:t>Results Continued</a:t>
            </a:r>
            <a:endParaRPr lang="en-GB" sz="4000" b="1" dirty="0" smtClean="0">
              <a:solidFill>
                <a:srgbClr val="CC3300"/>
              </a:solidFill>
            </a:endParaRPr>
          </a:p>
          <a:p>
            <a:endParaRPr lang="en-US" sz="2800" dirty="0" smtClean="0"/>
          </a:p>
          <a:p>
            <a:r>
              <a:rPr lang="en-US" sz="2800" b="1" dirty="0" smtClean="0"/>
              <a:t>		</a:t>
            </a:r>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r>
              <a:rPr lang="en-US" sz="2800" b="1" dirty="0" smtClean="0"/>
              <a:t> </a:t>
            </a:r>
            <a:r>
              <a:rPr lang="en-US" sz="2800" dirty="0" smtClean="0"/>
              <a:t>According to several of experiments we run, the alumina </a:t>
            </a:r>
            <a:r>
              <a:rPr lang="en-US" sz="2800" dirty="0" smtClean="0"/>
              <a:t>floated </a:t>
            </a:r>
            <a:r>
              <a:rPr lang="en-US" sz="2800" dirty="0" smtClean="0"/>
              <a:t>on the buffer solution but it </a:t>
            </a:r>
            <a:r>
              <a:rPr lang="en-US" sz="2800" dirty="0" smtClean="0"/>
              <a:t>sank </a:t>
            </a:r>
            <a:r>
              <a:rPr lang="en-US" sz="2800" dirty="0" smtClean="0"/>
              <a:t>in the acetone solution. This makes sense since acetone is less dense than the buffer solution. The other result we got was that it takes about a minute to have more than 90% of acetone concentration if we remove the buffer </a:t>
            </a:r>
            <a:r>
              <a:rPr lang="en-US" sz="2800" dirty="0" smtClean="0"/>
              <a:t>solution in </a:t>
            </a:r>
            <a:r>
              <a:rPr lang="en-US" sz="2800" dirty="0" smtClean="0"/>
              <a:t>our cube while adding acetone at the same time with the same flow rate</a:t>
            </a:r>
            <a:r>
              <a:rPr lang="en-US" sz="2800" dirty="0" smtClean="0"/>
              <a:t>.</a:t>
            </a:r>
          </a:p>
          <a:p>
            <a:endParaRPr lang="en-US" sz="2800" b="1" dirty="0" smtClean="0"/>
          </a:p>
          <a:p>
            <a:r>
              <a:rPr lang="en-US" sz="2800" dirty="0" smtClean="0"/>
              <a:t>Finally, the instability of the I-rod was no longer there on the actual prototype. </a:t>
            </a:r>
            <a:endParaRPr lang="en-US" sz="2800" dirty="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dirty="0"/>
          </a:p>
        </p:txBody>
      </p:sp>
      <p:sp>
        <p:nvSpPr>
          <p:cNvPr id="14349" name="Text Box 14"/>
          <p:cNvSpPr txBox="1">
            <a:spLocks noChangeArrowheads="1"/>
          </p:cNvSpPr>
          <p:nvPr/>
        </p:nvSpPr>
        <p:spPr bwMode="auto">
          <a:xfrm>
            <a:off x="22783800" y="27379612"/>
            <a:ext cx="8915400" cy="1015663"/>
          </a:xfrm>
          <a:prstGeom prst="rect">
            <a:avLst/>
          </a:prstGeom>
          <a:noFill/>
          <a:ln w="9525">
            <a:noFill/>
            <a:miter lim="800000"/>
            <a:headEnd/>
            <a:tailEnd/>
          </a:ln>
        </p:spPr>
        <p:txBody>
          <a:bodyPr lIns="0" rIns="0">
            <a:spAutoFit/>
          </a:bodyPr>
          <a:lstStyle/>
          <a:p>
            <a:r>
              <a:rPr lang="en-AU" sz="2000" i="1" dirty="0" smtClean="0"/>
              <a:t>Figure 5: I-beam on its side during simulation</a:t>
            </a:r>
            <a:endParaRPr lang="en-AU" sz="2000" i="1" dirty="0"/>
          </a:p>
          <a:p>
            <a:endParaRPr lang="en-AU" sz="2000" i="1" dirty="0"/>
          </a:p>
          <a:p>
            <a:r>
              <a:rPr lang="en-US" sz="2000" i="1" dirty="0" smtClean="0"/>
              <a:t>Photo by Salem C</a:t>
            </a:r>
            <a:endParaRPr lang="en-AU" sz="2000" i="1" dirty="0"/>
          </a:p>
        </p:txBody>
      </p:sp>
      <p:sp>
        <p:nvSpPr>
          <p:cNvPr id="14352" name="Text Box 17"/>
          <p:cNvSpPr txBox="1">
            <a:spLocks noChangeArrowheads="1"/>
          </p:cNvSpPr>
          <p:nvPr/>
        </p:nvSpPr>
        <p:spPr bwMode="auto">
          <a:xfrm>
            <a:off x="11991974" y="20992714"/>
            <a:ext cx="3705226" cy="1594622"/>
          </a:xfrm>
          <a:prstGeom prst="rect">
            <a:avLst/>
          </a:prstGeom>
          <a:noFill/>
          <a:ln w="9525">
            <a:noFill/>
            <a:miter lim="800000"/>
            <a:headEnd/>
            <a:tailEnd/>
          </a:ln>
        </p:spPr>
        <p:txBody>
          <a:bodyPr wrap="square" lIns="180000" tIns="180000" rIns="180000" bIns="180000">
            <a:spAutoFit/>
          </a:bodyPr>
          <a:lstStyle/>
          <a:p>
            <a:pPr algn="r"/>
            <a:r>
              <a:rPr lang="en-AU" sz="2000" i="1" dirty="0" smtClean="0"/>
              <a:t>Figure 2: Structure for carrying the silicon wafer. </a:t>
            </a:r>
            <a:endParaRPr lang="en-AU" sz="2000" i="1" dirty="0"/>
          </a:p>
          <a:p>
            <a:pPr algn="r"/>
            <a:endParaRPr lang="en-AU" sz="2000" i="1" dirty="0"/>
          </a:p>
          <a:p>
            <a:pPr algn="r"/>
            <a:r>
              <a:rPr lang="en-US" sz="2000" i="1" dirty="0" smtClean="0"/>
              <a:t>Photo by Salem C.</a:t>
            </a:r>
            <a:endParaRPr lang="en-AU" sz="2000" i="1" dirty="0"/>
          </a:p>
        </p:txBody>
      </p:sp>
      <p:sp>
        <p:nvSpPr>
          <p:cNvPr id="14355" name="Text Box 20"/>
          <p:cNvSpPr txBox="1">
            <a:spLocks noChangeArrowheads="1"/>
          </p:cNvSpPr>
          <p:nvPr/>
        </p:nvSpPr>
        <p:spPr bwMode="auto">
          <a:xfrm>
            <a:off x="12192000" y="29994225"/>
            <a:ext cx="8915400" cy="1323439"/>
          </a:xfrm>
          <a:prstGeom prst="rect">
            <a:avLst/>
          </a:prstGeom>
          <a:noFill/>
          <a:ln w="9525">
            <a:noFill/>
            <a:miter lim="800000"/>
            <a:headEnd/>
            <a:tailEnd/>
          </a:ln>
        </p:spPr>
        <p:txBody>
          <a:bodyPr lIns="0" rIns="0">
            <a:spAutoFit/>
          </a:bodyPr>
          <a:lstStyle/>
          <a:p>
            <a:endParaRPr lang="en-AU" sz="2000" i="1" dirty="0"/>
          </a:p>
          <a:p>
            <a:r>
              <a:rPr lang="en-US" sz="2000" i="1" dirty="0" smtClean="0"/>
              <a:t>Figure 3: Magnetic Tip for  motion control </a:t>
            </a:r>
            <a:endParaRPr lang="en-US" sz="2000" i="1" dirty="0"/>
          </a:p>
          <a:p>
            <a:endParaRPr lang="en-US" sz="2000" i="1" dirty="0" smtClean="0"/>
          </a:p>
          <a:p>
            <a:r>
              <a:rPr lang="en-US" sz="2000" i="1" dirty="0" smtClean="0"/>
              <a:t>Photo by Salem C</a:t>
            </a:r>
            <a:endParaRPr lang="en-AU" sz="2000" i="1" dirty="0"/>
          </a:p>
        </p:txBody>
      </p:sp>
      <p:sp>
        <p:nvSpPr>
          <p:cNvPr id="14357" name="Text Box 22"/>
          <p:cNvSpPr txBox="1">
            <a:spLocks noChangeArrowheads="1"/>
          </p:cNvSpPr>
          <p:nvPr/>
        </p:nvSpPr>
        <p:spPr bwMode="auto">
          <a:xfrm>
            <a:off x="12801600" y="14476592"/>
            <a:ext cx="7010400" cy="1286845"/>
          </a:xfrm>
          <a:prstGeom prst="rect">
            <a:avLst/>
          </a:prstGeom>
          <a:noFill/>
          <a:ln w="9525">
            <a:noFill/>
            <a:miter lim="800000"/>
            <a:headEnd/>
            <a:tailEnd/>
          </a:ln>
        </p:spPr>
        <p:txBody>
          <a:bodyPr wrap="square" lIns="180000" tIns="180000" rIns="180000" bIns="180000">
            <a:spAutoFit/>
          </a:bodyPr>
          <a:lstStyle/>
          <a:p>
            <a:r>
              <a:rPr lang="en-AU" sz="2000" i="1" dirty="0" smtClean="0"/>
              <a:t>Figure 1: Alumina Transfer  System-ATS  Top view</a:t>
            </a:r>
            <a:endParaRPr lang="en-AU" sz="2000" i="1" dirty="0"/>
          </a:p>
          <a:p>
            <a:endParaRPr lang="en-AU" sz="2000" i="1" dirty="0"/>
          </a:p>
          <a:p>
            <a:r>
              <a:rPr lang="en-US" sz="2000" i="1" dirty="0" smtClean="0"/>
              <a:t>Photo by Salem C</a:t>
            </a:r>
            <a:endParaRPr lang="en-AU" sz="2000" i="1" dirty="0"/>
          </a:p>
        </p:txBody>
      </p:sp>
      <p:sp>
        <p:nvSpPr>
          <p:cNvPr id="14360" name="Rectangle 35"/>
          <p:cNvSpPr>
            <a:spLocks noChangeArrowheads="1"/>
          </p:cNvSpPr>
          <p:nvPr/>
        </p:nvSpPr>
        <p:spPr bwMode="auto">
          <a:xfrm>
            <a:off x="32918400" y="28803600"/>
            <a:ext cx="9829800" cy="2971800"/>
          </a:xfrm>
          <a:prstGeom prst="rect">
            <a:avLst/>
          </a:prstGeom>
          <a:solidFill>
            <a:schemeClr val="bg1"/>
          </a:solidFill>
          <a:ln w="9525">
            <a:noFill/>
            <a:miter lim="800000"/>
            <a:headEnd/>
            <a:tailEnd/>
          </a:ln>
        </p:spPr>
        <p:txBody>
          <a:bodyPr lIns="360000" tIns="360000" rIns="360000" bIns="360000"/>
          <a:lstStyle/>
          <a:p>
            <a:pPr>
              <a:spcBef>
                <a:spcPct val="50000"/>
              </a:spcBef>
            </a:pPr>
            <a:endParaRPr lang="en-US" sz="2800"/>
          </a:p>
        </p:txBody>
      </p:sp>
      <p:pic>
        <p:nvPicPr>
          <p:cNvPr id="14361" name="Picture 90" descr="wordmark_horz_bold.eps"/>
          <p:cNvPicPr>
            <a:picLocks noChangeAspect="1"/>
          </p:cNvPicPr>
          <p:nvPr/>
        </p:nvPicPr>
        <p:blipFill>
          <a:blip r:embed="rId3"/>
          <a:srcRect/>
          <a:stretch>
            <a:fillRect/>
          </a:stretch>
        </p:blipFill>
        <p:spPr bwMode="auto">
          <a:xfrm>
            <a:off x="33299400" y="29337000"/>
            <a:ext cx="7713663" cy="1285875"/>
          </a:xfrm>
          <a:prstGeom prst="rect">
            <a:avLst/>
          </a:prstGeom>
          <a:noFill/>
          <a:ln w="9525">
            <a:noFill/>
            <a:miter lim="800000"/>
            <a:headEnd/>
            <a:tailEnd/>
          </a:ln>
        </p:spPr>
      </p:pic>
      <p:sp>
        <p:nvSpPr>
          <p:cNvPr id="26" name="TextBox 91"/>
          <p:cNvSpPr txBox="1">
            <a:spLocks noChangeArrowheads="1"/>
          </p:cNvSpPr>
          <p:nvPr/>
        </p:nvSpPr>
        <p:spPr bwMode="auto">
          <a:xfrm>
            <a:off x="1143000" y="887413"/>
            <a:ext cx="41605200" cy="1446212"/>
          </a:xfrm>
          <a:prstGeom prst="rect">
            <a:avLst/>
          </a:prstGeom>
          <a:noFill/>
          <a:ln w="9525">
            <a:noFill/>
            <a:miter lim="800000"/>
            <a:headEnd/>
            <a:tailEnd/>
          </a:ln>
        </p:spPr>
        <p:txBody>
          <a:bodyPr>
            <a:spAutoFit/>
          </a:bodyPr>
          <a:lstStyle/>
          <a:p>
            <a:r>
              <a:rPr lang="en-US" sz="8800" dirty="0" smtClean="0">
                <a:solidFill>
                  <a:srgbClr val="052754"/>
                </a:solidFill>
                <a:latin typeface="Arial Black" pitchFamily="-65" charset="0"/>
              </a:rPr>
              <a:t>Silicon </a:t>
            </a:r>
            <a:r>
              <a:rPr lang="en-US" sz="8800" dirty="0" err="1" smtClean="0">
                <a:solidFill>
                  <a:srgbClr val="052754"/>
                </a:solidFill>
                <a:latin typeface="Arial Black" pitchFamily="-65" charset="0"/>
              </a:rPr>
              <a:t>NanoWire</a:t>
            </a:r>
            <a:r>
              <a:rPr lang="en-US" sz="8800" dirty="0" smtClean="0">
                <a:solidFill>
                  <a:srgbClr val="052754"/>
                </a:solidFill>
                <a:latin typeface="Arial Black" pitchFamily="-65" charset="0"/>
              </a:rPr>
              <a:t> (</a:t>
            </a:r>
            <a:r>
              <a:rPr lang="en-US" sz="8800" dirty="0" err="1" smtClean="0">
                <a:solidFill>
                  <a:srgbClr val="052754"/>
                </a:solidFill>
                <a:latin typeface="Arial Black" pitchFamily="-65" charset="0"/>
              </a:rPr>
              <a:t>SiNW</a:t>
            </a:r>
            <a:r>
              <a:rPr lang="en-US" sz="8800" dirty="0" smtClean="0">
                <a:solidFill>
                  <a:srgbClr val="052754"/>
                </a:solidFill>
                <a:latin typeface="Arial Black" pitchFamily="-65" charset="0"/>
              </a:rPr>
              <a:t>) Fabrication: Alumina Transfer System</a:t>
            </a:r>
            <a:endParaRPr lang="en-US" sz="8800" dirty="0">
              <a:solidFill>
                <a:srgbClr val="052754"/>
              </a:solidFill>
              <a:latin typeface="Arial Black" pitchFamily="-65" charset="0"/>
            </a:endParaRPr>
          </a:p>
        </p:txBody>
      </p:sp>
      <p:pic>
        <p:nvPicPr>
          <p:cNvPr id="14362" name="Picture 26"/>
          <p:cNvPicPr>
            <a:picLocks noChangeAspect="1" noChangeArrowheads="1"/>
          </p:cNvPicPr>
          <p:nvPr/>
        </p:nvPicPr>
        <p:blipFill>
          <a:blip r:embed="rId4"/>
          <a:srcRect/>
          <a:stretch>
            <a:fillRect/>
          </a:stretch>
        </p:blipFill>
        <p:spPr bwMode="auto">
          <a:xfrm>
            <a:off x="11991974" y="9525000"/>
            <a:ext cx="8429625" cy="4951592"/>
          </a:xfrm>
          <a:prstGeom prst="rect">
            <a:avLst/>
          </a:prstGeom>
          <a:noFill/>
          <a:ln w="9525">
            <a:noFill/>
            <a:miter lim="800000"/>
            <a:headEnd/>
            <a:tailEnd/>
          </a:ln>
        </p:spPr>
      </p:pic>
      <p:cxnSp>
        <p:nvCxnSpPr>
          <p:cNvPr id="29" name="Straight Arrow Connector 28"/>
          <p:cNvCxnSpPr/>
          <p:nvPr/>
        </p:nvCxnSpPr>
        <p:spPr>
          <a:xfrm rot="10800000" flipV="1">
            <a:off x="16306800" y="10058400"/>
            <a:ext cx="106680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13182600" y="13335000"/>
            <a:ext cx="7620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7373600" y="9525000"/>
            <a:ext cx="914400" cy="533400"/>
          </a:xfrm>
          <a:prstGeom prst="rect">
            <a:avLst/>
          </a:prstGeom>
          <a:noFill/>
        </p:spPr>
        <p:txBody>
          <a:bodyPr wrap="square" rtlCol="0">
            <a:spAutoFit/>
          </a:bodyPr>
          <a:lstStyle/>
          <a:p>
            <a:r>
              <a:rPr lang="en-US" sz="2800" dirty="0" smtClean="0"/>
              <a:t>A</a:t>
            </a:r>
            <a:endParaRPr lang="en-US" sz="2800" dirty="0"/>
          </a:p>
        </p:txBody>
      </p:sp>
      <p:sp>
        <p:nvSpPr>
          <p:cNvPr id="34" name="TextBox 33"/>
          <p:cNvSpPr txBox="1"/>
          <p:nvPr/>
        </p:nvSpPr>
        <p:spPr>
          <a:xfrm>
            <a:off x="12801600" y="13073390"/>
            <a:ext cx="990600" cy="523220"/>
          </a:xfrm>
          <a:prstGeom prst="rect">
            <a:avLst/>
          </a:prstGeom>
          <a:noFill/>
        </p:spPr>
        <p:txBody>
          <a:bodyPr wrap="square" rtlCol="0">
            <a:spAutoFit/>
          </a:bodyPr>
          <a:lstStyle/>
          <a:p>
            <a:r>
              <a:rPr lang="en-US" sz="2800" dirty="0" smtClean="0"/>
              <a:t>B</a:t>
            </a:r>
            <a:endParaRPr lang="en-US" sz="2800" dirty="0"/>
          </a:p>
        </p:txBody>
      </p:sp>
      <p:pic>
        <p:nvPicPr>
          <p:cNvPr id="14363" name="Picture 27"/>
          <p:cNvPicPr>
            <a:picLocks noChangeAspect="1" noChangeArrowheads="1"/>
          </p:cNvPicPr>
          <p:nvPr/>
        </p:nvPicPr>
        <p:blipFill>
          <a:blip r:embed="rId5"/>
          <a:srcRect/>
          <a:stretch>
            <a:fillRect/>
          </a:stretch>
        </p:blipFill>
        <p:spPr bwMode="auto">
          <a:xfrm>
            <a:off x="15992475" y="19800887"/>
            <a:ext cx="5114925" cy="4391025"/>
          </a:xfrm>
          <a:prstGeom prst="rect">
            <a:avLst/>
          </a:prstGeom>
          <a:noFill/>
          <a:ln w="9525">
            <a:noFill/>
            <a:miter lim="800000"/>
            <a:headEnd/>
            <a:tailEnd/>
          </a:ln>
        </p:spPr>
      </p:pic>
      <p:pic>
        <p:nvPicPr>
          <p:cNvPr id="14364" name="Picture 28"/>
          <p:cNvPicPr>
            <a:picLocks noChangeAspect="1" noChangeArrowheads="1"/>
          </p:cNvPicPr>
          <p:nvPr/>
        </p:nvPicPr>
        <p:blipFill>
          <a:blip r:embed="rId6"/>
          <a:srcRect/>
          <a:stretch>
            <a:fillRect/>
          </a:stretch>
        </p:blipFill>
        <p:spPr bwMode="auto">
          <a:xfrm>
            <a:off x="12192000" y="25193625"/>
            <a:ext cx="8324850" cy="4800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8" name="Donut 37"/>
          <p:cNvSpPr/>
          <p:nvPr/>
        </p:nvSpPr>
        <p:spPr>
          <a:xfrm>
            <a:off x="18440400" y="21790024"/>
            <a:ext cx="2743200" cy="2401887"/>
          </a:xfrm>
          <a:prstGeom prst="donut">
            <a:avLst>
              <a:gd name="adj" fmla="val 387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Striped Right Arrow 39"/>
          <p:cNvSpPr/>
          <p:nvPr/>
        </p:nvSpPr>
        <p:spPr>
          <a:xfrm rot="7032035">
            <a:off x="17438482" y="23873136"/>
            <a:ext cx="1506808" cy="123699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rot="13015759">
            <a:off x="15888282" y="28112489"/>
            <a:ext cx="3719740" cy="89522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18297300" y="29875163"/>
            <a:ext cx="2124299" cy="523220"/>
          </a:xfrm>
          <a:prstGeom prst="rect">
            <a:avLst/>
          </a:prstGeom>
          <a:noFill/>
        </p:spPr>
        <p:txBody>
          <a:bodyPr wrap="none" rtlCol="0">
            <a:spAutoFit/>
          </a:bodyPr>
          <a:lstStyle/>
          <a:p>
            <a:r>
              <a:rPr lang="en-US" sz="2800" dirty="0" smtClean="0"/>
              <a:t>Magnetic tip</a:t>
            </a:r>
            <a:endParaRPr lang="en-US" sz="2800" dirty="0"/>
          </a:p>
        </p:txBody>
      </p:sp>
      <p:sp>
        <p:nvSpPr>
          <p:cNvPr id="46" name="TextBox 45"/>
          <p:cNvSpPr txBox="1"/>
          <p:nvPr/>
        </p:nvSpPr>
        <p:spPr>
          <a:xfrm>
            <a:off x="18506835" y="10939790"/>
            <a:ext cx="1305165" cy="523220"/>
          </a:xfrm>
          <a:prstGeom prst="rect">
            <a:avLst/>
          </a:prstGeom>
          <a:noFill/>
        </p:spPr>
        <p:txBody>
          <a:bodyPr wrap="none" rtlCol="0">
            <a:spAutoFit/>
          </a:bodyPr>
          <a:lstStyle/>
          <a:p>
            <a:r>
              <a:rPr lang="en-US" sz="2800" dirty="0" smtClean="0"/>
              <a:t>I-beam</a:t>
            </a:r>
            <a:endParaRPr lang="en-US" sz="2800" dirty="0"/>
          </a:p>
        </p:txBody>
      </p:sp>
      <p:sp>
        <p:nvSpPr>
          <p:cNvPr id="48" name="Right Arrow 47"/>
          <p:cNvSpPr/>
          <p:nvPr/>
        </p:nvSpPr>
        <p:spPr>
          <a:xfrm rot="10330804">
            <a:off x="14949074" y="11495525"/>
            <a:ext cx="3719740" cy="45818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375" name="Picture 39"/>
          <p:cNvPicPr>
            <a:picLocks noChangeAspect="1" noChangeArrowheads="1"/>
          </p:cNvPicPr>
          <p:nvPr/>
        </p:nvPicPr>
        <p:blipFill>
          <a:blip r:embed="rId7"/>
          <a:srcRect/>
          <a:stretch>
            <a:fillRect/>
          </a:stretch>
        </p:blipFill>
        <p:spPr bwMode="auto">
          <a:xfrm>
            <a:off x="23088600" y="10363201"/>
            <a:ext cx="7607756" cy="4192651"/>
          </a:xfrm>
          <a:prstGeom prst="rect">
            <a:avLst/>
          </a:prstGeom>
          <a:noFill/>
          <a:ln w="9525">
            <a:noFill/>
            <a:miter lim="800000"/>
            <a:headEnd/>
            <a:tailEnd/>
          </a:ln>
        </p:spPr>
      </p:pic>
      <p:sp>
        <p:nvSpPr>
          <p:cNvPr id="50" name="Text Box 22"/>
          <p:cNvSpPr txBox="1">
            <a:spLocks noChangeArrowheads="1"/>
          </p:cNvSpPr>
          <p:nvPr/>
        </p:nvSpPr>
        <p:spPr bwMode="auto">
          <a:xfrm>
            <a:off x="22783800" y="14628992"/>
            <a:ext cx="7010400" cy="1286845"/>
          </a:xfrm>
          <a:prstGeom prst="rect">
            <a:avLst/>
          </a:prstGeom>
          <a:noFill/>
          <a:ln w="9525">
            <a:noFill/>
            <a:miter lim="800000"/>
            <a:headEnd/>
            <a:tailEnd/>
          </a:ln>
        </p:spPr>
        <p:txBody>
          <a:bodyPr wrap="square" lIns="180000" tIns="180000" rIns="180000" bIns="180000">
            <a:spAutoFit/>
          </a:bodyPr>
          <a:lstStyle/>
          <a:p>
            <a:r>
              <a:rPr lang="en-AU" sz="2000" i="1" dirty="0" smtClean="0"/>
              <a:t>Figure 4: Alumina Transfer  System-ATS  Side View</a:t>
            </a:r>
            <a:endParaRPr lang="en-AU" sz="2000" i="1" dirty="0"/>
          </a:p>
          <a:p>
            <a:endParaRPr lang="en-AU" sz="2000" i="1" dirty="0"/>
          </a:p>
          <a:p>
            <a:r>
              <a:rPr lang="en-US" sz="2000" i="1" dirty="0" smtClean="0"/>
              <a:t>Photo by Salem C</a:t>
            </a:r>
            <a:endParaRPr lang="en-AU" sz="2000" i="1" dirty="0"/>
          </a:p>
        </p:txBody>
      </p:sp>
      <p:sp>
        <p:nvSpPr>
          <p:cNvPr id="51" name="Right Arrow 50"/>
          <p:cNvSpPr/>
          <p:nvPr/>
        </p:nvSpPr>
        <p:spPr>
          <a:xfrm rot="21035909" flipV="1">
            <a:off x="24577638" y="13792724"/>
            <a:ext cx="1569231" cy="51739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p:cNvSpPr txBox="1"/>
          <p:nvPr/>
        </p:nvSpPr>
        <p:spPr>
          <a:xfrm>
            <a:off x="22326600" y="13911590"/>
            <a:ext cx="2303836" cy="523220"/>
          </a:xfrm>
          <a:prstGeom prst="rect">
            <a:avLst/>
          </a:prstGeom>
          <a:noFill/>
        </p:spPr>
        <p:txBody>
          <a:bodyPr wrap="none" rtlCol="0">
            <a:spAutoFit/>
          </a:bodyPr>
          <a:lstStyle/>
          <a:p>
            <a:r>
              <a:rPr lang="en-US" sz="2800" dirty="0" smtClean="0"/>
              <a:t>Magnetic Bar</a:t>
            </a:r>
            <a:endParaRPr lang="en-US" sz="2800" dirty="0"/>
          </a:p>
        </p:txBody>
      </p:sp>
      <p:pic>
        <p:nvPicPr>
          <p:cNvPr id="14376" name="Picture 40"/>
          <p:cNvPicPr>
            <a:picLocks noChangeAspect="1" noChangeArrowheads="1"/>
          </p:cNvPicPr>
          <p:nvPr/>
        </p:nvPicPr>
        <p:blipFill>
          <a:blip r:embed="rId8"/>
          <a:srcRect/>
          <a:stretch>
            <a:fillRect/>
          </a:stretch>
        </p:blipFill>
        <p:spPr bwMode="auto">
          <a:xfrm>
            <a:off x="22783800" y="21685826"/>
            <a:ext cx="8610600" cy="5012169"/>
          </a:xfrm>
          <a:prstGeom prst="rect">
            <a:avLst/>
          </a:prstGeom>
          <a:noFill/>
          <a:ln w="9525">
            <a:noFill/>
            <a:miter lim="800000"/>
            <a:headEnd/>
            <a:tailEnd/>
          </a:ln>
        </p:spPr>
      </p:pic>
      <p:pic>
        <p:nvPicPr>
          <p:cNvPr id="1026" name="Picture 2"/>
          <p:cNvPicPr>
            <a:picLocks noChangeAspect="1" noChangeArrowheads="1"/>
          </p:cNvPicPr>
          <p:nvPr/>
        </p:nvPicPr>
        <p:blipFill>
          <a:blip r:embed="rId9"/>
          <a:srcRect/>
          <a:stretch>
            <a:fillRect/>
          </a:stretch>
        </p:blipFill>
        <p:spPr bwMode="auto">
          <a:xfrm>
            <a:off x="33299400" y="5934076"/>
            <a:ext cx="4772025" cy="4429125"/>
          </a:xfrm>
          <a:prstGeom prst="rect">
            <a:avLst/>
          </a:prstGeom>
          <a:noFill/>
          <a:ln w="9525">
            <a:noFill/>
            <a:miter lim="800000"/>
            <a:headEnd/>
            <a:tailEnd/>
          </a:ln>
        </p:spPr>
      </p:pic>
      <p:pic>
        <p:nvPicPr>
          <p:cNvPr id="1027" name="Picture 3" descr="C:\Users\Salem\Downloads\Shell_Logo (1).png"/>
          <p:cNvPicPr>
            <a:picLocks noChangeAspect="1" noChangeArrowheads="1"/>
          </p:cNvPicPr>
          <p:nvPr/>
        </p:nvPicPr>
        <p:blipFill>
          <a:blip r:embed="rId10"/>
          <a:srcRect/>
          <a:stretch>
            <a:fillRect/>
          </a:stretch>
        </p:blipFill>
        <p:spPr bwMode="auto">
          <a:xfrm>
            <a:off x="1143000" y="28440596"/>
            <a:ext cx="3439964" cy="3189566"/>
          </a:xfrm>
          <a:prstGeom prst="rect">
            <a:avLst/>
          </a:prstGeom>
          <a:noFill/>
        </p:spPr>
      </p:pic>
      <p:sp>
        <p:nvSpPr>
          <p:cNvPr id="44" name="Rectangle 43"/>
          <p:cNvSpPr/>
          <p:nvPr/>
        </p:nvSpPr>
        <p:spPr>
          <a:xfrm>
            <a:off x="4582964" y="29527547"/>
            <a:ext cx="4419600" cy="101566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Shell Co.</a:t>
            </a:r>
            <a:endPar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ster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Postertemplate</Template>
  <TotalTime>183</TotalTime>
  <Words>358</Words>
  <Application>Microsoft Office PowerPoint</Application>
  <PresentationFormat>Custom</PresentationFormat>
  <Paragraphs>136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Postertemplate</vt:lpstr>
      <vt:lpstr>Slide 1</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Salem</dc:creator>
  <cp:lastModifiedBy>Salem</cp:lastModifiedBy>
  <cp:revision>5</cp:revision>
  <cp:lastPrinted>2009-06-18T18:06:01Z</cp:lastPrinted>
  <dcterms:created xsi:type="dcterms:W3CDTF">2010-11-10T11:45:09Z</dcterms:created>
  <dcterms:modified xsi:type="dcterms:W3CDTF">2011-04-06T17:20:19Z</dcterms:modified>
</cp:coreProperties>
</file>